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sldIdLst>
    <p:sldId id="564" r:id="rId5"/>
    <p:sldId id="565" r:id="rId6"/>
    <p:sldId id="566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92" r:id="rId33"/>
    <p:sldId id="593" r:id="rId34"/>
    <p:sldId id="594" r:id="rId35"/>
    <p:sldId id="595" r:id="rId36"/>
    <p:sldId id="596" r:id="rId37"/>
    <p:sldId id="597" r:id="rId38"/>
    <p:sldId id="598" r:id="rId39"/>
    <p:sldId id="599" r:id="rId40"/>
    <p:sldId id="600" r:id="rId41"/>
    <p:sldId id="601" r:id="rId42"/>
    <p:sldId id="602" r:id="rId43"/>
    <p:sldId id="603" r:id="rId44"/>
    <p:sldId id="604" r:id="rId45"/>
    <p:sldId id="605" r:id="rId46"/>
    <p:sldId id="606" r:id="rId47"/>
    <p:sldId id="607" r:id="rId48"/>
    <p:sldId id="608" r:id="rId49"/>
    <p:sldId id="609" r:id="rId50"/>
    <p:sldId id="610" r:id="rId51"/>
    <p:sldId id="611" r:id="rId52"/>
    <p:sldId id="612" r:id="rId53"/>
    <p:sldId id="613" r:id="rId54"/>
    <p:sldId id="614" r:id="rId55"/>
    <p:sldId id="615" r:id="rId56"/>
    <p:sldId id="616" r:id="rId5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587A62-3B0D-87B0-667E-9BCA90AD859B}" name="Nærø Anders" initials="NA" userId="S::Anders.Naro@aid.dep.no::5fcc0f4c-0bdb-47cf-96be-dd3d440d02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01" autoAdjust="0"/>
    <p:restoredTop sz="75260" autoAdjust="0"/>
  </p:normalViewPr>
  <p:slideViewPr>
    <p:cSldViewPr snapToGrid="0">
      <p:cViewPr varScale="1">
        <p:scale>
          <a:sx n="83" d="100"/>
          <a:sy n="83" d="100"/>
        </p:scale>
        <p:origin x="102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1AAA4-04FB-4057-B4E8-23E8B53E2663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1D7E-5F76-410A-BA09-E9E2C1774F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30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344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432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011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446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84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3160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050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334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824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230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97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4157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663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303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955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345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27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594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585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725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4380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982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7840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895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08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902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45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215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851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8845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110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2182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31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2608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5197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22048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9336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7580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18978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5071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40350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0818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2351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48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22586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6115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6549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0755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8219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41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6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1D7E-5F76-410A-BA09-E9E2C1774F3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4588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C6578-9800-4F62-8ED7-B874BC32CFE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33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sort profilelement">
    <p:bg>
      <p:bgPr>
        <a:solidFill>
          <a:schemeClr val="accent6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4" t="611" r="11394" b="20212"/>
          <a:stretch/>
        </p:blipFill>
        <p:spPr>
          <a:xfrm>
            <a:off x="5540146" y="3553757"/>
            <a:ext cx="6668709" cy="33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0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/>
          <a:lstStyle/>
          <a:p>
            <a:fld id="{B5388A63-870B-4F61-85D3-F7A12A201B14}" type="datetime1">
              <a:rPr lang="nb-NO" smtClean="0"/>
              <a:t>07.09.2023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343" y="3011400"/>
            <a:ext cx="3825314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BFECE2F-EFF4-488C-BC34-2D5905D6E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FE90C6B-C562-4F76-B3EA-21426A835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turkis profilel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8" b="20283"/>
          <a:stretch/>
        </p:blipFill>
        <p:spPr>
          <a:xfrm>
            <a:off x="6300001" y="3528001"/>
            <a:ext cx="5889854" cy="33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BFC0163-B869-4705-B74F-585E7AFAA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80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15C53D89-EC5A-454A-BF37-E8045634C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10961831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tx2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0159758-41B4-4521-8E43-59CA6EC03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93B5DB9-2385-4EE8-B279-2F77C8A55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873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5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F5B471C-331E-4693-A898-42A310E4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10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070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3344" y="3011400"/>
            <a:ext cx="3825312" cy="8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valgfrit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felt over bil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 descr="&#10;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0" tIns="468000" anchor="ctr" anchorCtr="0">
            <a:normAutofit/>
          </a:bodyPr>
          <a:lstStyle>
            <a:lvl1pPr marL="0" indent="0" algn="ctr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19101"/>
            <a:ext cx="12192000" cy="929639"/>
          </a:xfrm>
          <a:solidFill>
            <a:schemeClr val="tx1">
              <a:alpha val="60000"/>
            </a:schemeClr>
          </a:solidFill>
        </p:spPr>
        <p:txBody>
          <a:bodyPr lIns="792000" anchor="ctr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7"/>
          </p:nvPr>
        </p:nvSpPr>
        <p:spPr>
          <a:xfrm>
            <a:off x="0" y="1348740"/>
            <a:ext cx="12192000" cy="886635"/>
          </a:xfrm>
          <a:solidFill>
            <a:schemeClr val="tx1">
              <a:alpha val="60000"/>
            </a:schemeClr>
          </a:solidFill>
        </p:spPr>
        <p:txBody>
          <a:bodyPr wrap="square" tIns="72000" bIns="72000">
            <a:spAutoFit/>
          </a:bodyPr>
          <a:lstStyle>
            <a:lvl1pPr marL="1008000">
              <a:defRPr>
                <a:solidFill>
                  <a:schemeClr val="bg1"/>
                </a:solidFill>
              </a:defRPr>
            </a:lvl1pPr>
            <a:lvl2pPr marL="1008000">
              <a:defRPr>
                <a:solidFill>
                  <a:schemeClr val="bg1"/>
                </a:solidFill>
              </a:defRPr>
            </a:lvl2pPr>
            <a:lvl3pPr marL="1008000">
              <a:defRPr>
                <a:solidFill>
                  <a:schemeClr val="bg1"/>
                </a:solidFill>
              </a:defRPr>
            </a:lvl3pPr>
            <a:lvl4pPr marL="1008000">
              <a:defRPr>
                <a:solidFill>
                  <a:schemeClr val="bg1"/>
                </a:solidFill>
              </a:defRPr>
            </a:lvl4pPr>
            <a:lvl5pPr marL="1008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7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felt over bilde H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 descr="&#10;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0" tIns="468000" anchor="ctr" anchorCtr="0">
            <a:normAutofit/>
          </a:bodyPr>
          <a:lstStyle>
            <a:lvl1pPr marL="0" indent="0" algn="ctr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19101"/>
            <a:ext cx="12192000" cy="929639"/>
          </a:xfrm>
          <a:solidFill>
            <a:schemeClr val="tx1">
              <a:alpha val="60000"/>
            </a:schemeClr>
          </a:solidFill>
        </p:spPr>
        <p:txBody>
          <a:bodyPr lIns="792000" anchor="ctr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7"/>
          </p:nvPr>
        </p:nvSpPr>
        <p:spPr>
          <a:xfrm>
            <a:off x="0" y="1348740"/>
            <a:ext cx="12192000" cy="886635"/>
          </a:xfrm>
          <a:solidFill>
            <a:schemeClr val="tx1">
              <a:alpha val="60000"/>
            </a:schemeClr>
          </a:solidFill>
        </p:spPr>
        <p:txBody>
          <a:bodyPr wrap="square" tIns="72000" bIns="72000">
            <a:spAutoFit/>
          </a:bodyPr>
          <a:lstStyle>
            <a:lvl1pPr marL="1008000">
              <a:defRPr>
                <a:solidFill>
                  <a:schemeClr val="bg1"/>
                </a:solidFill>
              </a:defRPr>
            </a:lvl1pPr>
            <a:lvl2pPr marL="1008000">
              <a:defRPr>
                <a:solidFill>
                  <a:schemeClr val="bg1"/>
                </a:solidFill>
              </a:defRPr>
            </a:lvl2pPr>
            <a:lvl3pPr marL="1008000">
              <a:defRPr>
                <a:solidFill>
                  <a:schemeClr val="bg1"/>
                </a:solidFill>
              </a:defRPr>
            </a:lvl3pPr>
            <a:lvl4pPr marL="1008000">
              <a:defRPr>
                <a:solidFill>
                  <a:schemeClr val="bg1"/>
                </a:solidFill>
              </a:defRPr>
            </a:lvl4pPr>
            <a:lvl5pPr marL="1008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6282000"/>
            <a:ext cx="1980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8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6282000"/>
            <a:ext cx="1978609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668" r:id="rId3"/>
    <p:sldLayoutId id="2147483650" r:id="rId4"/>
    <p:sldLayoutId id="2147483652" r:id="rId5"/>
    <p:sldLayoutId id="2147483662" r:id="rId6"/>
    <p:sldLayoutId id="2147483673" r:id="rId7"/>
    <p:sldLayoutId id="2147483705" r:id="rId8"/>
    <p:sldLayoutId id="2147483706" r:id="rId9"/>
    <p:sldLayoutId id="2147483671" r:id="rId10"/>
    <p:sldLayoutId id="2147483669" r:id="rId11"/>
    <p:sldLayoutId id="2147483666" r:id="rId12"/>
    <p:sldLayoutId id="2147483693" r:id="rId13"/>
    <p:sldLayoutId id="2147483659" r:id="rId14"/>
    <p:sldLayoutId id="2147483691" r:id="rId15"/>
    <p:sldLayoutId id="2147483688" r:id="rId16"/>
    <p:sldLayoutId id="2147483677" r:id="rId17"/>
    <p:sldLayoutId id="2147483678" r:id="rId18"/>
    <p:sldLayoutId id="2147483679" r:id="rId19"/>
    <p:sldLayoutId id="2147483690" r:id="rId20"/>
    <p:sldLayoutId id="2147483683" r:id="rId21"/>
    <p:sldLayoutId id="2147483684" r:id="rId22"/>
    <p:sldLayoutId id="2147483685" r:id="rId23"/>
    <p:sldLayoutId id="2147483687" r:id="rId24"/>
    <p:sldLayoutId id="2147483694" r:id="rId25"/>
    <p:sldLayoutId id="2147483692" r:id="rId26"/>
    <p:sldLayoutId id="214748365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" y="0"/>
            <a:ext cx="12191999" cy="6858000"/>
          </a:xfrm>
        </p:spPr>
        <p:txBody>
          <a:bodyPr>
            <a:normAutofit/>
          </a:bodyPr>
          <a:lstStyle/>
          <a:p>
            <a:r>
              <a:rPr lang="nb-NO" sz="6600" dirty="0"/>
              <a:t>Aldersgrense 60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2" name="Plassholder for bilde 8">
            <a:extLst>
              <a:ext uri="{FF2B5EF4-FFF2-40B4-BE49-F238E27FC236}">
                <a16:creationId xmlns:a16="http://schemas.microsoft.com/office/drawing/2014/main" id="{4FECD78E-A396-EBEE-FF11-C43A4F5BD0BD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860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10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02823ADD-E0A1-B995-6AC7-B9BE9DA5D18B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60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E1BE9DC-DB66-86C6-AF6F-FF55FB8A0038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7130330-DA4F-1EB8-B075-79ABA580E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80000"/>
            <a:ext cx="576731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11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B5E3D40A-724E-BAD7-9454-73121302121A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60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1DD947D-4F52-F68F-B75A-280D9802D534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243BD90-7E8A-2877-C65B-895E2B95C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80000"/>
            <a:ext cx="576731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12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73E44B47-34B7-9FE7-E767-6AB69EB387F3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60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EF5AAF7-91B7-67B1-0C33-C34CFB630E67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D7EA1E0-9B3E-41E5-85F6-6627FD94F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80000"/>
            <a:ext cx="576731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46DD0D92-3C29-84C7-A117-18AB03DE02DA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60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F2C5B80-94D4-E4D5-868C-B27F8FBF653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8CDEC92-5805-3EC2-2666-6201296B5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80000"/>
            <a:ext cx="576731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14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46B39FA3-5A44-7B52-34B1-F75754B32E1B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60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6CD1CBF-996A-54B5-9D63-43065C3D926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4696384-0EC9-F922-A5A8-D2B427574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6731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7411454" cy="1732839"/>
          </a:xfrm>
        </p:spPr>
        <p:txBody>
          <a:bodyPr/>
          <a:lstStyle/>
          <a:p>
            <a:r>
              <a:rPr lang="nb-NO" dirty="0"/>
              <a:t>1973 –kullet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13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27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49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17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EA98BFF6-007F-2C72-C0D0-1A5186E5ABD0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4E488CC-A4A5-B7B3-AADD-2EA94824B891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61 år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22AB181-30EA-5505-7C6C-D40828F7A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7950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18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5179A0B2-C213-4DF9-C8E7-EE5A96120112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61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6F2EA03-FF55-6247-68FD-42326E01D0ED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9792FFB-4CD1-5E6C-EA23-DE662F442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0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19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B8FD70AB-4C6B-9266-A017-46D933045015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61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3B345FC-C1FE-4DFB-A3B6-80C306C3297D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32BE9DB-C13E-72D3-DC0D-534B9047E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7411454" cy="1732839"/>
          </a:xfrm>
        </p:spPr>
        <p:txBody>
          <a:bodyPr/>
          <a:lstStyle/>
          <a:p>
            <a:r>
              <a:rPr lang="nb-NO" dirty="0"/>
              <a:t>1963 –kullet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2" name="Plassholder for bilde 8">
            <a:extLst>
              <a:ext uri="{FF2B5EF4-FFF2-40B4-BE49-F238E27FC236}">
                <a16:creationId xmlns:a16="http://schemas.microsoft.com/office/drawing/2014/main" id="{4FECD78E-A396-EBEE-FF11-C43A4F5BD0BD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7763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20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7020CB6F-D34F-2D10-07D4-B60E445CE8E8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61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E913F49-03AB-C196-947B-43A0B2CEA946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FF8BC22-C7D5-04AF-FA38-846E053DD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21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6E941CB5-010D-2F5F-9EE2-21008E47C0A4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61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C518E57-F46E-7501-483E-F16AB7490A12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BDB625D-0C5B-DA79-C2F6-D6E3FDF5D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22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83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61273FEF-284F-2360-7B10-DD718B3BED0F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541F932-4035-BDF6-E9B5-093A2D100B78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61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F10EB41-38A0-25D0-2603-F1C589485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24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A48AC6BD-5982-A0D4-7A47-16A3AFB1296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3BEA6FB-77FF-4FE8-5898-677F89D4EF91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61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CD76270-CC5B-C1A6-116E-369A4039A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25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11D42499-39AD-94E6-77C6-04C2AC4F40A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99641A2-94E6-6A51-6277-AC84283AFD20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61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F44DCE0-8CFA-68A8-5926-35F60EC2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26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C7E18C74-5E64-2688-8B5E-A28C2A344898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EB3DDC9-1C9A-1562-FD9B-0F47AF3169CC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61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86ED218-FB91-736C-9FF6-511F62AEF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47" y="1067807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27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CC57D295-34D5-5CA3-A57A-25CC397E3022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1973-kullet.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8B45E05-11ED-B6ED-96CE-94C5ECD28899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1973-kullet: 68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61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ABB64D7-65E2-31F6-6AE9-CCB75672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85605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7411454" cy="1732839"/>
          </a:xfrm>
        </p:spPr>
        <p:txBody>
          <a:bodyPr/>
          <a:lstStyle/>
          <a:p>
            <a:r>
              <a:rPr lang="nb-NO" dirty="0"/>
              <a:t>1983 –kullet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28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25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27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29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25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27 år –tidligpensjon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5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30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F2913B11-A949-5BE4-7901-C20601232CD4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CA68B4-71E7-6F34-BFE6-5EF7BD2DE50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62 år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2678A4D-19E1-1990-2E94-EDD6628A6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31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1D388B58-005C-2154-10AD-CA96002CF509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AA3A9E2-6CF8-9CA7-0F33-2B6268C8C8C4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62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A41B4A7-F2CD-2035-2B34-36797C999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63220"/>
            <a:ext cx="5773412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0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32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196795F4-D938-3112-E141-A1BDA5325479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62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E2E51D9-F942-972E-8B20-C34B0369DDF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B7217AA-3002-16A9-28F8-172475BA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63220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2FAE7932-1DDE-8E61-73AC-6CA7DEC3B463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62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7672A6D-4C58-BC5E-1DE5-C12072E719E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38E99AB-E807-C8CC-94E3-CA2F58B3B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34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C55F3585-76A1-556C-3967-108D6D715A57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62 år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58FCB06-21FD-4BCA-E627-D05C0DEE3DE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98C7AE2-E7EF-D730-9578-A1C9BE64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22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35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3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36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242708EE-68C4-0C06-7A06-ED290F6863CE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62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2F75C9C-4DEC-EB48-2DFB-B3143DB9AA80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9A0AF38-4A90-FC70-291A-2E581949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37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40991B77-A58E-4964-520F-AD3AA33A155C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62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A23FFBF-4498-329F-E396-19CDFA88C792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707D625-CDCF-D467-88A4-2A7D7FFCF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38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64060899-B98F-D8F8-691E-E2FE12BEEA54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62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BF177E0-4840-FAE1-81C4-58E2B0AA2117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7EF1736-D3D5-983C-5AB7-A69075D04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73412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39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AFC0AF3B-6E3F-20FD-6725-65EF97FD9118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62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F59DDAD-0B9B-7F27-B0AF-352E937A6103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62A4D01-59E2-3DDD-614F-1609BEC48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2C322CE-9461-48B1-BE1B-4A808A839024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B3F944A6-49E5-2526-0618-7447A0B3FF3C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60 år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2F7E057-1C8D-20AD-F2F8-C4DB5FDE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80000"/>
            <a:ext cx="576731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40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05F93A65-4AD8-E76F-B7D5-E38C95CF4C54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1983-kullet: 69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62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8DD3357-066D-EBDA-6DAB-7F5A9BCB35C6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1983-kullet. Prosent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0D15A3C-1979-9A92-66A3-0A4328E5E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3904"/>
            <a:ext cx="57673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7411454" cy="1732839"/>
          </a:xfrm>
        </p:spPr>
        <p:txBody>
          <a:bodyPr/>
          <a:lstStyle/>
          <a:p>
            <a:r>
              <a:rPr lang="nb-NO" dirty="0"/>
              <a:t>1993 –kullet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41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5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27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42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0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B4E9F0E5-6EB2-DA94-4F58-522A2F585FD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1D9EEDA-001D-E435-6E6B-D05AD0B62448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63 år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3A1F881-A584-A017-F07C-191067030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7807"/>
            <a:ext cx="5773412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44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C0EF261C-5AB4-0279-3DCF-6E8662971410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EE0CA93-791C-E5C2-4C59-0456B88FF055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63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97CF3BF-051E-6597-58B8-BC5C5EB0C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63220"/>
            <a:ext cx="5773412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45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DCC7FEDE-AE9B-1CC4-9859-1269CC39F355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0A11594-7030-6D8C-30F2-4B665F7B85E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63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D5AA455-662F-B9CC-D126-E5DB133A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67807"/>
            <a:ext cx="5773412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46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42D41A49-421D-E9D9-D790-66AA980C279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EBCA199-599A-BDFB-2F49-15B4316E7D5F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63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02E7266-DC99-09AB-1473-741EC0789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1711"/>
            <a:ext cx="5773412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47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FAC32145-2045-4976-1BCF-FC34B51F282C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B2585C7-0CA3-2742-ADBD-AD77B301FD1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63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BE7413F-1BB3-717E-BA6D-473AC9578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62466"/>
            <a:ext cx="5773412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22 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48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99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49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04C2B5A6-99A9-C383-EFE2-2E86D48B352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AF3A8F7-33A7-84E8-7C0C-73E0DDF218DF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63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A541129-71F0-4581-3F4C-EFF56300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61711"/>
            <a:ext cx="5773412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F2CDFC5C-4BDF-D9E2-2374-8D0556B4EFBD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60 år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1B6580E-4225-EF18-4335-0F464D9241BF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D734DAB-099A-3A07-ABD4-A7710BAA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71610"/>
            <a:ext cx="576731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50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F1433933-3427-0B8D-7B5C-87633D151DE5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44093E7-928A-AD5B-B465-1EBCA9535DE4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63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2EB8AB5-B897-47D5-F08B-64A1022CC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2466"/>
            <a:ext cx="5773412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51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EF8C2E32-315F-B155-2A7F-7DF9FC7E44BD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978FE37-FB29-66AC-5F14-C73629DB53AC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63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E825EC5-E8E3-C775-4889-9D6A4401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2466"/>
            <a:ext cx="5773412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52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3151C36D-82C2-77D3-6C51-63303CB7DACF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D49D4D3-F523-5E64-4ED4-252BFDF95A8A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63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2CAF3FF-1BC6-9479-E841-83E2ECA1D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62466"/>
            <a:ext cx="5773412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53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34FCBCFB-79DF-08D8-0736-F269B5BEEB1A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1993-kullet. Prosent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E17C2BB-02D6-6393-40B0-B3C260F303C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1993-kullet: 70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63 år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258EF81-5DE6-23B5-62AA-6ECA93FAB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01" y="1061711"/>
            <a:ext cx="5773412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6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A3ADE8C2-E8BB-4801-B157-A999B4E0E78D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60 år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3A57261-9150-ED57-44A5-02CFDB8702B9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3DDB850-6F69-F19C-2A7B-046C0054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80000"/>
            <a:ext cx="576731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7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2BDA8FDC-8807-71B5-AA77-02C0B767E0A6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60 år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F6E24EF-9CDA-4AF4-F30C-96BCA66E0FDB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Tidligpensjon. Prosent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E23A9D9-099D-88F4-3290-A63967A4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63220"/>
            <a:ext cx="576731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3B204EF-FBF5-40E9-A1DC-7C26E1D1EF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8250"/>
            <a:ext cx="450850" cy="360363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8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BEC669C-F442-BCDC-D950-66E0D6139E75}"/>
              </a:ext>
            </a:extLst>
          </p:cNvPr>
          <p:cNvGraphicFramePr>
            <a:graphicFrameLocks noGrp="1"/>
          </p:cNvGraphicFramePr>
          <p:nvPr/>
        </p:nvGraphicFramePr>
        <p:xfrm>
          <a:off x="719997" y="4689145"/>
          <a:ext cx="57673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658">
                  <a:extLst>
                    <a:ext uri="{9D8B030D-6E8A-4147-A177-3AD203B41FA5}">
                      <a16:colId xmlns:a16="http://schemas.microsoft.com/office/drawing/2014/main" val="3561644423"/>
                    </a:ext>
                  </a:extLst>
                </a:gridCol>
                <a:gridCol w="2883658">
                  <a:extLst>
                    <a:ext uri="{9D8B030D-6E8A-4147-A177-3AD203B41FA5}">
                      <a16:colId xmlns:a16="http://schemas.microsoft.com/office/drawing/2014/main" val="428930150"/>
                    </a:ext>
                  </a:extLst>
                </a:gridCol>
              </a:tblGrid>
              <a:tr h="4792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Lønn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Startalder </a:t>
                      </a:r>
                    </a:p>
                    <a:p>
                      <a:pPr marL="0" algn="ctr" defTabSz="914400" rtl="0" eaLnBrk="1" latinLnBrk="0" hangingPunct="1"/>
                      <a:r>
                        <a:rPr lang="nb-NO" sz="14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27 år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4606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732BB75C-05C2-FEE2-B479-C262CF4EF3F5}"/>
              </a:ext>
            </a:extLst>
          </p:cNvPr>
          <p:cNvSpPr txBox="1"/>
          <p:nvPr/>
        </p:nvSpPr>
        <p:spPr>
          <a:xfrm>
            <a:off x="8678717" y="1797784"/>
            <a:ext cx="2463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«</a:t>
            </a:r>
            <a:r>
              <a:rPr lang="nb-NO" sz="2000" dirty="0" err="1"/>
              <a:t>Normalder</a:t>
            </a:r>
            <a:r>
              <a:rPr lang="nb-NO" sz="2000" dirty="0"/>
              <a:t>» for 1963-kullet: 67 år</a:t>
            </a:r>
          </a:p>
          <a:p>
            <a:endParaRPr lang="nb-NO" sz="2000" dirty="0"/>
          </a:p>
          <a:p>
            <a:r>
              <a:rPr lang="nb-NO" sz="2000" dirty="0"/>
              <a:t>Levealdersjustert aldersgrense: 60 år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3D928F5-EDEA-373F-8FBD-E6AA2AB8EEB1}"/>
              </a:ext>
            </a:extLst>
          </p:cNvPr>
          <p:cNvSpPr txBox="1"/>
          <p:nvPr/>
        </p:nvSpPr>
        <p:spPr>
          <a:xfrm>
            <a:off x="720000" y="540000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Kompensasjonsgrader ved uttak og ved </a:t>
            </a:r>
            <a:r>
              <a:rPr lang="nb-NO" sz="1400" dirty="0" err="1"/>
              <a:t>normalder</a:t>
            </a:r>
            <a:r>
              <a:rPr lang="nb-NO" sz="1400" dirty="0"/>
              <a:t> for 1963-kullet. Ikke tidligpensjon. Prosent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082051D-9D96-D9C6-0FD9-71C8BFDC7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7" y="1080000"/>
            <a:ext cx="576731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04C5FCD-ECDA-4B2F-B7FF-2DC43B9AC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DA1479E-1B8C-4B3E-B121-CA1B588D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3429000"/>
            <a:ext cx="6970143" cy="1732839"/>
          </a:xfrm>
        </p:spPr>
        <p:txBody>
          <a:bodyPr/>
          <a:lstStyle/>
          <a:p>
            <a:r>
              <a:rPr lang="nb-NO" dirty="0"/>
              <a:t>Opptjening fra 22 år –tidligpensjon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53B2F-BF38-4394-85F3-2B5C4ADC4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65 års alders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39C19032-EB1C-4AF9-8B66-B945B0DD1C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B55E02-4C5D-4F48-B52B-369AC9F0B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41150" y="6316663"/>
            <a:ext cx="450850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3B291-050D-4A82-B0A1-DB349FC61753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49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AS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0084A9"/>
      </a:accent1>
      <a:accent2>
        <a:srgbClr val="F58025"/>
      </a:accent2>
      <a:accent3>
        <a:srgbClr val="A49A9A"/>
      </a:accent3>
      <a:accent4>
        <a:srgbClr val="449D3D"/>
      </a:accent4>
      <a:accent5>
        <a:srgbClr val="FBD036"/>
      </a:accent5>
      <a:accent6>
        <a:srgbClr val="5A6E82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BBF38635-DDE2-4901-9540-8F7B3A01FC24}" vid="{95CF1DCB-B4B2-4D3B-9E24-171711A2A1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062c7924ed4f31b584a4220ff29390 xmlns="a190a09c-221b-4fc9-a134-338417289ac9">
      <Terms xmlns="http://schemas.microsoft.com/office/infopath/2007/PartnerControls"/>
    </ja062c7924ed4f31b584a4220ff29390>
    <AssignedTo xmlns="http://schemas.microsoft.com/sharepoint/v3">
      <UserInfo>
        <DisplayName/>
        <AccountId xsi:nil="true"/>
        <AccountType/>
      </UserInfo>
    </AssignedTo>
    <DssDokumenttypeChoice xmlns="a190a09c-221b-4fc9-a134-338417289ac9" xsi:nil="true"/>
    <DssArchivable xmlns="793ad56b-b905-482f-99c7-e0ad214f35d2">Ikke satt</DssArchivable>
    <l917ce326c5a48e1a29f6235eea1cd41 xmlns="a190a09c-221b-4fc9-a134-338417289ac9">
      <Terms xmlns="http://schemas.microsoft.com/office/infopath/2007/PartnerControls"/>
    </l917ce326c5a48e1a29f6235eea1cd41>
    <DssWebsakRef xmlns="793ad56b-b905-482f-99c7-e0ad214f35d2" xsi:nil="true"/>
    <f2f49eccf7d24422907cdfb28d82571e xmlns="a190a09c-221b-4fc9-a134-338417289ac9">
      <Terms xmlns="http://schemas.microsoft.com/office/infopath/2007/PartnerControls"/>
    </f2f49eccf7d24422907cdfb28d82571e>
    <TaxCatchAll xmlns="a190a09c-221b-4fc9-a134-338417289ac9"/>
    <DssNotater xmlns="a190a09c-221b-4fc9-a134-338417289ac9" xsi:nil="true"/>
    <ec4548291c174201804f8d6e346b5e78 xmlns="a190a09c-221b-4fc9-a134-338417289ac9">
      <Terms xmlns="http://schemas.microsoft.com/office/infopath/2007/PartnerControls"/>
    </ec4548291c174201804f8d6e346b5e78>
    <DssFremhevet xmlns="a190a09c-221b-4fc9-a134-338417289ac9">false</DssFremhevet>
    <ofdc76af098e4c7f98490d5710fce5b2 xmlns="a190a09c-221b-4fc9-a134-338417289ac9">
      <Terms xmlns="http://schemas.microsoft.com/office/infopath/2007/PartnerControls"/>
    </ofdc76af098e4c7f98490d5710fce5b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sjon" ma:contentTypeID="0x0101002C1B27F07ED111E5A8370800200C9A660103001EE4EFA162FEEA48B82A2607D80917C4" ma:contentTypeVersion="2" ma:contentTypeDescription="Opprett et nytt dokument." ma:contentTypeScope="" ma:versionID="c445c8f049e9d4bab373fae9ef0a89bd">
  <xsd:schema xmlns:xsd="http://www.w3.org/2001/XMLSchema" xmlns:xs="http://www.w3.org/2001/XMLSchema" xmlns:p="http://schemas.microsoft.com/office/2006/metadata/properties" xmlns:ns1="http://schemas.microsoft.com/sharepoint/v3" xmlns:ns2="a190a09c-221b-4fc9-a134-338417289ac9" xmlns:ns3="793ad56b-b905-482f-99c7-e0ad214f35d2" targetNamespace="http://schemas.microsoft.com/office/2006/metadata/properties" ma:root="true" ma:fieldsID="02d403257d9643abe08d8c9a39ce4830" ns1:_="" ns2:_="" ns3:_="">
    <xsd:import namespace="http://schemas.microsoft.com/sharepoint/v3"/>
    <xsd:import namespace="a190a09c-221b-4fc9-a134-338417289ac9"/>
    <xsd:import namespace="793ad56b-b905-482f-99c7-e0ad214f35d2"/>
    <xsd:element name="properties">
      <xsd:complexType>
        <xsd:sequence>
          <xsd:element name="documentManagement">
            <xsd:complexType>
              <xsd:all>
                <xsd:element ref="ns1:AssignedTo" minOccurs="0"/>
                <xsd:element ref="ns2:DssDokumenttypeChoice" minOccurs="0"/>
                <xsd:element ref="ns3:DssArchivable" minOccurs="0"/>
                <xsd:element ref="ns3:DssWebsakRef" minOccurs="0"/>
                <xsd:element ref="ns2:DssFremhevet" minOccurs="0"/>
                <xsd:element ref="ns2:DssNotater" minOccurs="0"/>
                <xsd:element ref="ns2:ofdc76af098e4c7f98490d5710fce5b2" minOccurs="0"/>
                <xsd:element ref="ns2:ec4548291c174201804f8d6e346b5e78" minOccurs="0"/>
                <xsd:element ref="ns2:ja062c7924ed4f31b584a4220ff29390" minOccurs="0"/>
                <xsd:element ref="ns2:l917ce326c5a48e1a29f6235eea1cd41" minOccurs="0"/>
                <xsd:element ref="ns2:TaxCatchAll" minOccurs="0"/>
                <xsd:element ref="ns2:TaxCatchAllLabel" minOccurs="0"/>
                <xsd:element ref="ns2:f2f49eccf7d24422907cdfb28d82571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7" nillable="true" ma:displayName="Tilordnet til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0a09c-221b-4fc9-a134-338417289ac9" elementFormDefault="qualified">
    <xsd:import namespace="http://schemas.microsoft.com/office/2006/documentManagement/types"/>
    <xsd:import namespace="http://schemas.microsoft.com/office/infopath/2007/PartnerControls"/>
    <xsd:element name="DssDokumenttypeChoice" ma:index="8" nillable="true" ma:displayName="Dokumenttypevalg" ma:format="Dropdown" ma:internalName="DssDokumenttypeChoice">
      <xsd:simpleType>
        <xsd:restriction base="dms:Choice">
          <xsd:enumeration value="Avklaringsnotat"/>
          <xsd:enumeration value="Bakgrunnsinformasjon"/>
          <xsd:enumeration value="Beslutningsnotat"/>
          <xsd:enumeration value="Brukerveiledning"/>
          <xsd:enumeration value="Brev"/>
          <xsd:enumeration value="Budsjettdokument"/>
          <xsd:enumeration value="Budskapsplattform"/>
          <xsd:enumeration value="Dokumentasjon"/>
          <xsd:enumeration value="Eksempel"/>
          <xsd:enumeration value="Figur"/>
          <xsd:enumeration value="Flak"/>
          <xsd:enumeration value="Forskrift"/>
          <xsd:enumeration value="Håndnotat"/>
          <xsd:enumeration value="Illustrasjon"/>
          <xsd:enumeration value="Instruks"/>
          <xsd:enumeration value="Kapittelutkast"/>
          <xsd:enumeration value="Kommunikasjonsmateriell"/>
          <xsd:enumeration value="Kronikk/innlegg"/>
          <xsd:enumeration value="Læringsmateriell"/>
          <xsd:enumeration value="Mal"/>
          <xsd:enumeration value="Media"/>
          <xsd:enumeration value="Melding til Stortinget"/>
          <xsd:enumeration value="Møtereferat"/>
          <xsd:enumeration value="Møtedokument"/>
          <xsd:enumeration value="Nettside"/>
          <xsd:enumeration value="Notat"/>
          <xsd:enumeration value="NOU"/>
          <xsd:enumeration value="Presentasjon"/>
          <xsd:enumeration value="Presseinvitasjon"/>
          <xsd:enumeration value="Pressemelding"/>
          <xsd:enumeration value="Proposisjon"/>
          <xsd:enumeration value="Rapport"/>
          <xsd:enumeration value="Regneark"/>
          <xsd:enumeration value="Rutine/retningslinje/håndbok"/>
          <xsd:enumeration value="Satsingsforslag"/>
          <xsd:enumeration value="Sluttrapport"/>
          <xsd:enumeration value="Statistikk"/>
          <xsd:enumeration value="Strategi/plan"/>
          <xsd:enumeration value="Tale"/>
          <xsd:enumeration value="Talepunkt"/>
          <xsd:enumeration value="Tildelingsbrev"/>
          <xsd:enumeration value="Utkast til r-notat"/>
          <xsd:enumeration value="Utredningsnotat"/>
        </xsd:restriction>
      </xsd:simpleType>
    </xsd:element>
    <xsd:element name="DssFremhevet" ma:index="11" nillable="true" ma:displayName="Fremhevet" ma:default="False" ma:description="Fremhevet dokument vises på Om rommet siden." ma:internalName="DssFremhevet">
      <xsd:simpleType>
        <xsd:restriction base="dms:Boolean"/>
      </xsd:simpleType>
    </xsd:element>
    <xsd:element name="DssNotater" ma:index="12" nillable="true" ma:displayName="Notater" ma:hidden="true" ma:internalName="DssNotater" ma:readOnly="false">
      <xsd:simpleType>
        <xsd:restriction base="dms:Note"/>
      </xsd:simpleType>
    </xsd:element>
    <xsd:element name="ofdc76af098e4c7f98490d5710fce5b2" ma:index="14" nillable="true" ma:taxonomy="true" ma:internalName="ofdc76af098e4c7f98490d5710fce5b2" ma:taxonomyFieldName="DssAvdeling" ma:displayName="Avdeling" ma:fieldId="{8fdc76af-098e-4c7f-9849-0d5710fce5b2}" ma:sspId="dd1c9695-082f-4d62-9abb-ef5a22d84609" ma:termSetId="13c90cc6-0f43-4adb-b19c-c400e157a76b" ma:anchorId="2371f735-5b6d-4630-a13f-f95f88ee45fe" ma:open="false" ma:isKeyword="false">
      <xsd:complexType>
        <xsd:sequence>
          <xsd:element ref="pc:Terms" minOccurs="0" maxOccurs="1"/>
        </xsd:sequence>
      </xsd:complexType>
    </xsd:element>
    <xsd:element name="ec4548291c174201804f8d6e346b5e78" ma:index="16" nillable="true" ma:taxonomy="true" ma:internalName="ec4548291c174201804f8d6e346b5e78" ma:taxonomyFieldName="DssFunksjon" ma:displayName="Funksjon" ma:fieldId="{ec454829-1c17-4201-804f-8d6e346b5e78}" ma:sspId="dd1c9695-082f-4d62-9abb-ef5a22d84609" ma:termSetId="1d0cee9e-e85d-4bdd-9786-9761235135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062c7924ed4f31b584a4220ff29390" ma:index="18" nillable="true" ma:taxonomy="true" ma:internalName="ja062c7924ed4f31b584a4220ff29390" ma:taxonomyFieldName="DssEmneord" ma:displayName="Emneord" ma:fieldId="{3a062c79-24ed-4f31-b584-a4220ff29390}" ma:taxonomyMulti="true" ma:sspId="dd1c9695-082f-4d62-9abb-ef5a22d84609" ma:termSetId="76727dcf-a431-492e-96ad-c8e0e60c175f" ma:anchorId="f1bc42b6-57df-4f73-ad9c-c0dc3a848b98" ma:open="false" ma:isKeyword="false">
      <xsd:complexType>
        <xsd:sequence>
          <xsd:element ref="pc:Terms" minOccurs="0" maxOccurs="1"/>
        </xsd:sequence>
      </xsd:complexType>
    </xsd:element>
    <xsd:element name="l917ce326c5a48e1a29f6235eea1cd41" ma:index="21" nillable="true" ma:taxonomy="true" ma:internalName="l917ce326c5a48e1a29f6235eea1cd41" ma:taxonomyFieldName="DssRomtype" ma:displayName="Romtype" ma:readOnly="false" ma:fieldId="{5917ce32-6c5a-48e1-a29f-6235eea1cd41}" ma:sspId="dd1c9695-082f-4d62-9abb-ef5a22d84609" ma:termSetId="8e869b01-24d9-45a0-980a-bd4a553ad3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Global taksonomikolonne" ma:hidden="true" ma:list="{d64cb62e-b278-441d-9ff2-8462ff870f72}" ma:internalName="TaxCatchAll" ma:showField="CatchAllData" ma:web="a190a09c-221b-4fc9-a134-338417289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Global taksonomikolonne1" ma:hidden="true" ma:list="{d64cb62e-b278-441d-9ff2-8462ff870f72}" ma:internalName="TaxCatchAllLabel" ma:readOnly="true" ma:showField="CatchAllDataLabel" ma:web="a190a09c-221b-4fc9-a134-338417289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f49eccf7d24422907cdfb28d82571e" ma:index="25" nillable="true" ma:taxonomy="true" ma:internalName="f2f49eccf7d24422907cdfb28d82571e" ma:taxonomyFieldName="DssDepartement" ma:displayName="Departement" ma:fieldId="{f2f49ecc-f7d2-4422-907c-dfb28d82571e}" ma:sspId="dd1c9695-082f-4d62-9abb-ef5a22d84609" ma:termSetId="13c90cc6-0f43-4adb-b19c-c400e157a7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d56b-b905-482f-99c7-e0ad214f35d2" elementFormDefault="qualified">
    <xsd:import namespace="http://schemas.microsoft.com/office/2006/documentManagement/types"/>
    <xsd:import namespace="http://schemas.microsoft.com/office/infopath/2007/PartnerControls"/>
    <xsd:element name="DssArchivable" ma:index="9" nillable="true" ma:displayName="Arkivpliktig" ma:default="Ikke satt" ma:description="Er dokumentet arkivpliktig?" ma:internalName="DssArchivable">
      <xsd:simpleType>
        <xsd:restriction base="dms:Choice">
          <xsd:enumeration value="Ikke satt"/>
          <xsd:enumeration value="Ja"/>
          <xsd:enumeration value="Nei"/>
        </xsd:restriction>
      </xsd:simpleType>
    </xsd:element>
    <xsd:element name="DssWebsakRef" ma:index="10" nillable="true" ma:displayName="Arkivreferanse" ma:description="Referanse i arkivsystem" ma:internalName="DssWebsakRef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9046B6-F05F-4278-904D-0C8B0FBF1215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a190a09c-221b-4fc9-a134-338417289ac9"/>
    <ds:schemaRef ds:uri="http://purl.org/dc/elements/1.1/"/>
    <ds:schemaRef ds:uri="793ad56b-b905-482f-99c7-e0ad214f35d2"/>
    <ds:schemaRef ds:uri="http://purl.org/dc/dcmitype/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8AA459-0E8C-417F-B5C2-51EF58AEE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190a09c-221b-4fc9-a134-338417289ac9"/>
    <ds:schemaRef ds:uri="793ad56b-b905-482f-99c7-e0ad214f3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72117D-DA37-4C1A-B8FC-C835C2966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5103</TotalTime>
  <Words>1377</Words>
  <Application>Microsoft Office PowerPoint</Application>
  <PresentationFormat>Widescreen</PresentationFormat>
  <Paragraphs>452</Paragraphs>
  <Slides>53</Slides>
  <Notes>53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53</vt:i4>
      </vt:variant>
    </vt:vector>
  </HeadingPairs>
  <TitlesOfParts>
    <vt:vector size="54" baseType="lpstr">
      <vt:lpstr>Default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Eilertsen Maren Langvik</dc:creator>
  <cp:lastModifiedBy>Fuglevaag, Steinar</cp:lastModifiedBy>
  <cp:revision>665</cp:revision>
  <cp:lastPrinted>2022-10-28T12:04:18Z</cp:lastPrinted>
  <dcterms:created xsi:type="dcterms:W3CDTF">2022-08-31T11:54:37Z</dcterms:created>
  <dcterms:modified xsi:type="dcterms:W3CDTF">2023-09-07T09:54:05Z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df25c2-6206-49c4-94af-432acb840807_Enabled">
    <vt:lpwstr>true</vt:lpwstr>
  </property>
  <property fmtid="{D5CDD505-2E9C-101B-9397-08002B2CF9AE}" pid="3" name="MSIP_Label_9fdf25c2-6206-49c4-94af-432acb840807_SetDate">
    <vt:lpwstr>2022-08-31T11:54:37Z</vt:lpwstr>
  </property>
  <property fmtid="{D5CDD505-2E9C-101B-9397-08002B2CF9AE}" pid="4" name="MSIP_Label_9fdf25c2-6206-49c4-94af-432acb840807_Method">
    <vt:lpwstr>Standard</vt:lpwstr>
  </property>
  <property fmtid="{D5CDD505-2E9C-101B-9397-08002B2CF9AE}" pid="5" name="MSIP_Label_9fdf25c2-6206-49c4-94af-432acb840807_Name">
    <vt:lpwstr>Intern (AID)</vt:lpwstr>
  </property>
  <property fmtid="{D5CDD505-2E9C-101B-9397-08002B2CF9AE}" pid="6" name="MSIP_Label_9fdf25c2-6206-49c4-94af-432acb840807_SiteId">
    <vt:lpwstr>f696e186-1c3b-44cd-bf76-5ace0e7007bd</vt:lpwstr>
  </property>
  <property fmtid="{D5CDD505-2E9C-101B-9397-08002B2CF9AE}" pid="7" name="MSIP_Label_9fdf25c2-6206-49c4-94af-432acb840807_ActionId">
    <vt:lpwstr>858bdef3-308e-423b-880c-ec18de755133</vt:lpwstr>
  </property>
  <property fmtid="{D5CDD505-2E9C-101B-9397-08002B2CF9AE}" pid="8" name="MSIP_Label_9fdf25c2-6206-49c4-94af-432acb840807_ContentBits">
    <vt:lpwstr>0</vt:lpwstr>
  </property>
  <property fmtid="{D5CDD505-2E9C-101B-9397-08002B2CF9AE}" pid="9" name="ContentTypeId">
    <vt:lpwstr>0x0101002C1B27F07ED111E5A8370800200C9A660103001EE4EFA162FEEA48B82A2607D80917C4</vt:lpwstr>
  </property>
  <property fmtid="{D5CDD505-2E9C-101B-9397-08002B2CF9AE}" pid="10" name="DssEmneord">
    <vt:lpwstr/>
  </property>
  <property fmtid="{D5CDD505-2E9C-101B-9397-08002B2CF9AE}" pid="11" name="DssFunksjon">
    <vt:lpwstr/>
  </property>
  <property fmtid="{D5CDD505-2E9C-101B-9397-08002B2CF9AE}" pid="12" name="DssAvdeling">
    <vt:lpwstr/>
  </property>
  <property fmtid="{D5CDD505-2E9C-101B-9397-08002B2CF9AE}" pid="13" name="DssDepartement">
    <vt:lpwstr/>
  </property>
  <property fmtid="{D5CDD505-2E9C-101B-9397-08002B2CF9AE}" pid="14" name="DssRomtype">
    <vt:lpwstr/>
  </property>
</Properties>
</file>